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898021A-5965-4463-9AFD-9FE2440D2660}">
  <a:tblStyle styleId="{8898021A-5965-4463-9AFD-9FE2440D266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51BE282-9082-47D2-BE91-FE34D21E175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1a26d37b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1a26d37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41a26d37bc_0_2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41a26d37bc_0_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1a26d37bc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1a26d37bc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41a26d37bc_0_1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41a26d37bc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1a26d37bc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1a26d37bc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375c004acd_0_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375c004acd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37fb66d3a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37fb66d3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41ed809676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41ed809676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5356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Imperialism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and explain 2 new technologies/ discoveries that made imperialism possible.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each motivation for imperialism in your own words.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 Resources: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 Power: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“Civilizing Mission”: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6-9: Complete the Notice, Wonder, Think Chart below based on the pages you see of “An ABC for Baby Patriots.”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487925" y="5741325"/>
          <a:ext cx="3000000" cy="3000000"/>
        </p:xfrm>
        <a:graphic>
          <a:graphicData uri="http://schemas.openxmlformats.org/drawingml/2006/table">
            <a:tbl>
              <a:tblPr>
                <a:noFill/>
                <a:tableStyleId>{8898021A-5965-4463-9AFD-9FE2440D2660}</a:tableStyleId>
              </a:tblPr>
              <a:tblGrid>
                <a:gridCol w="2235500"/>
                <a:gridCol w="2295525"/>
                <a:gridCol w="2265525"/>
              </a:tblGrid>
              <a:tr h="607575">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What do you notice about how imperialism is portrayed in these images?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67785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What questions do you have about these book pages?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708825">
                <a:tc>
                  <a:txBody>
                    <a:bodyPr/>
                    <a:lstStyle/>
                    <a:p>
                      <a:pPr indent="0" lvl="0" marL="0" rtl="0" algn="l">
                        <a:spcBef>
                          <a:spcPts val="0"/>
                        </a:spcBef>
                        <a:spcAft>
                          <a:spcPts val="0"/>
                        </a:spcAft>
                        <a:buNone/>
                      </a:pPr>
                      <a:r>
                        <a:rPr b="1" lang="en" sz="1200">
                          <a:latin typeface="Inter"/>
                          <a:ea typeface="Inter"/>
                          <a:cs typeface="Inter"/>
                          <a:sym typeface="Inter"/>
                        </a:rPr>
                        <a:t>Think:</a:t>
                      </a:r>
                      <a:r>
                        <a:rPr lang="en" sz="1200">
                          <a:latin typeface="Inter"/>
                          <a:ea typeface="Inter"/>
                          <a:cs typeface="Inter"/>
                          <a:sym typeface="Inter"/>
                        </a:rPr>
                        <a:t> What do you think is the purpose of this book? Why?</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1" name="Google Shape;111;p2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12" name="Google Shape;112;p26"/>
          <p:cNvSpPr txBox="1"/>
          <p:nvPr/>
        </p:nvSpPr>
        <p:spPr>
          <a:xfrm>
            <a:off x="469050" y="12155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graphicFrame>
        <p:nvGraphicFramePr>
          <p:cNvPr id="113" name="Google Shape;113;p26"/>
          <p:cNvGraphicFramePr/>
          <p:nvPr/>
        </p:nvGraphicFramePr>
        <p:xfrm>
          <a:off x="469041" y="1781035"/>
          <a:ext cx="3000000" cy="3000000"/>
        </p:xfrm>
        <a:graphic>
          <a:graphicData uri="http://schemas.openxmlformats.org/drawingml/2006/table">
            <a:tbl>
              <a:tblPr>
                <a:noFill/>
                <a:tableStyleId>{D51BE282-9082-47D2-BE91-FE34D21E175A}</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Jules Ferry’s "Speech Before the French Chamber of Deputies”, March 28, 1884.</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Ferry tie imperialism back to political power and competition between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The “Daily Mail” Commercial Map of Africa, the Cape-Town to Cairo Route.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the map demonstrate the political power of different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would this railroad have impacted the political power of Britain in Africa?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Cecil Rhodes, “Confession of Faith.”</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Rhodes tie territorial acquisition to larger nationalistic ideas of the British?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Postcard Featuring a Map of the Japanese Empire, 1920.</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the significance of the people surrounding the map in relation to political power and nationalism?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Christopher Szpilman, “Between Pan-Asianism and Nationalism: Mitsukawa Kametarō and his campaign to reform Japan and liberate Asia.”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Explain the contradictory nature of Japanese Pan-Asianism. </a:t>
                      </a:r>
                      <a:endParaRPr b="1" sz="1100">
                        <a:solidFill>
                          <a:schemeClr val="dk1"/>
                        </a:solidFill>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the Japanese believe that Japan alone could liberate Asia from the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14" name="Google Shape;114;p2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22" name="Google Shape;122;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3" name="Google Shape;123;p2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24" name="Google Shape;124;p27"/>
          <p:cNvGraphicFramePr/>
          <p:nvPr/>
        </p:nvGraphicFramePr>
        <p:xfrm>
          <a:off x="469041" y="1704835"/>
          <a:ext cx="3000000" cy="3000000"/>
        </p:xfrm>
        <a:graphic>
          <a:graphicData uri="http://schemas.openxmlformats.org/drawingml/2006/table">
            <a:tbl>
              <a:tblPr>
                <a:noFill/>
                <a:tableStyleId>{D51BE282-9082-47D2-BE91-FE34D21E175A}</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Context: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European nationalism fueled a competition for the largest empire. The British were hurt after losing their American colonies, and needed a way to recover and acquire new territory to settle. The French were defeated by the Prussians in the Franco-Prussian War (1870-1871) and wanted to regain their pride by expanding their empire overseas. Italy and Germany were newly unified states (Italy in 1861 and Germany in 1871), so they desired to expand their empires for both economic purposes and to prove themselves to the older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Japanese were also exceedingly nationalistic, which spurred their expansion into Korea and China. They utilized the idea of Pan-Asianism, which emphasized the idea that Asians had a shared heritage and culture, and vehemently opposed western imperialism of Asia. In the process, however, they depending on the significance of Japan as a superior state to the rest of Asia, which was therefore their justification for expanding into other parts of Asia.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25" name="Google Shape;125;p27"/>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126" name="Google Shape;126;p27"/>
          <p:cNvGraphicFramePr/>
          <p:nvPr/>
        </p:nvGraphicFramePr>
        <p:xfrm>
          <a:off x="469041" y="4676635"/>
          <a:ext cx="3000000" cy="3000000"/>
        </p:xfrm>
        <a:graphic>
          <a:graphicData uri="http://schemas.openxmlformats.org/drawingml/2006/table">
            <a:tbl>
              <a:tblPr>
                <a:noFill/>
                <a:tableStyleId>{D51BE282-9082-47D2-BE91-FE34D21E175A}</a:tableStyleId>
              </a:tblPr>
              <a:tblGrid>
                <a:gridCol w="2266425"/>
                <a:gridCol w="1662050"/>
                <a:gridCol w="2905850"/>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1: Jules Ferry, "Speech Before the French Chamber of Deputies,” March 28, 1884.</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Jules Ferry was the Prime Minister of France twice during the 1880s, and was known for expanding the French colonial empire.</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say that French colonial policy, the policy of colonial expansion, the policy that has taken us under the Empire, to Saigon, to Indochina [Vietnam], that has led us to Tunisia, to Madagascar-I say that this policy of colonial expansion was inspired by... the fact that a navy such as ours cannot do without safe harbors, defenses, supply centers on the high seas .... Are you unaware of this? Look at a map of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Gentlemen, these are considerations that merit the full attention of patriots. The conditions of naval warfare have greatly changed .... At present, as you know, a warship, however perfect its design, cannot carry more than two weeks' supply of coal; and a vessel without coal is a wreck on the high seas, abandoned to the first occupier. Hence the need to have places of supply, shelters, ports for defense and provisioning.... And that is why we needed Tunisia; that is why we needed Saigon and Indochina; that is why we need Madagascar... and why we shall never leave them! ... Gentlemen, in Europe such as it is today, in this competition of the many rivals we see rising up around us, some by military or naval improvements, others by the prodigious development of a constantly growing population; in a Europe, or rather in a universe thus constituted, a policy of withdrawal or abstention is simply the high road to decadence! In our time nations are great only through the activity they deploy; it is not by spreading the peaceable light of their institutions ... that they are great, in the present day.</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2" name="Google Shape;132;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3" name="Google Shape;133;p28"/>
          <p:cNvSpPr txBox="1"/>
          <p:nvPr/>
        </p:nvSpPr>
        <p:spPr>
          <a:xfrm>
            <a:off x="469050" y="9869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134" name="Google Shape;134;p28"/>
          <p:cNvGraphicFramePr/>
          <p:nvPr/>
        </p:nvGraphicFramePr>
        <p:xfrm>
          <a:off x="3523041" y="1628625"/>
          <a:ext cx="3000000" cy="3000000"/>
        </p:xfrm>
        <a:graphic>
          <a:graphicData uri="http://schemas.openxmlformats.org/drawingml/2006/table">
            <a:tbl>
              <a:tblPr>
                <a:noFill/>
                <a:tableStyleId>{D51BE282-9082-47D2-BE91-FE34D21E175A}</a:tableStyleId>
              </a:tblPr>
              <a:tblGrid>
                <a:gridCol w="1293825"/>
                <a:gridCol w="948825"/>
                <a:gridCol w="165887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2: </a:t>
                      </a:r>
                      <a:r>
                        <a:rPr i="1" lang="en" sz="1200">
                          <a:solidFill>
                            <a:schemeClr val="dk1"/>
                          </a:solidFill>
                          <a:latin typeface="Halant"/>
                          <a:ea typeface="Halant"/>
                          <a:cs typeface="Halant"/>
                          <a:sym typeface="Halant"/>
                        </a:rPr>
                        <a:t>The “Daily Mail” commercial map of Africa : the Cape-Town to Cairo route. </a:t>
                      </a:r>
                      <a:r>
                        <a:rPr lang="en" sz="1200">
                          <a:solidFill>
                            <a:schemeClr val="dk1"/>
                          </a:solidFill>
                          <a:latin typeface="Halant"/>
                          <a:ea typeface="Halant"/>
                          <a:cs typeface="Halant"/>
                          <a:sym typeface="Halant"/>
                        </a:rPr>
                        <a:t>George Philip &amp; Son, [1898]. Geography and Map Division. Library of Congress.</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135" name="Google Shape;135;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8" name="Google Shape;138;p28"/>
          <p:cNvGraphicFramePr/>
          <p:nvPr/>
        </p:nvGraphicFramePr>
        <p:xfrm>
          <a:off x="336991" y="3203435"/>
          <a:ext cx="3000000" cy="3000000"/>
        </p:xfrm>
        <a:graphic>
          <a:graphicData uri="http://schemas.openxmlformats.org/drawingml/2006/table">
            <a:tbl>
              <a:tblPr>
                <a:noFill/>
                <a:tableStyleId>{D51BE282-9082-47D2-BE91-FE34D21E175A}</a:tableStyleId>
              </a:tblPr>
              <a:tblGrid>
                <a:gridCol w="3186025"/>
                <a:gridCol w="3901550"/>
              </a:tblGrid>
              <a:tr h="387750">
                <a:tc>
                  <a:txBody>
                    <a:bodyPr/>
                    <a:lstStyle/>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3: Rhodes, Cecil, “Confession of Faith,” 1877.</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Cecil Rhodes was a British businessman and politician who was also a key figure of British imperialism in the 19th century. He believed fiercely in the superiority of the British race, and many attribute the development of racist policies that resulted in apartheid in South Africa to him. One of his main goals was to create a railroad that connected Cairo, Egypt, to Cape Town, South Africa, although this was never completed.</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2850">
                <a:tc gridSpan="2" row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 have felt that at the present day we are actually limiting our children and perhaps bringing into the world half the human beings we might owing to the lack of country for them to inhabit that if we had retained America there would at this moment be millions more of English living. I contend that we are the finest race in the world and that the more of the world we inhabit the better it is for the human race. Just fancy those parts that are at present inhabited by the most despicable specimens of human beings what an alteration there would be if they were brought under Anglo-Saxon influence, look again at the extra employment a new country added to our dominions gives. I contend that every acre added to our territory means in the future birth to some more of the English race who otherwise would not be brought into existence. Added to this the absorption of the greater portion of the world under our rule simply means the end of all wars, at this moment had we not lost America I believe we could have stopped the Russian-Turkish war by merely refusing money and supplies…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idea gleaming and dancing before ones eyes like a will-of-the-wisp at last frames itself into a plan. Why should we not form a secret society with but one object the furtherance of the British Empire and the bringing of the whole uncivilised world under British rule for the recovery of the United States for the making the Anglo-Saxon race but one Empire….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We learn from having lost to cling to what we possess. We know the size of the world we know the total extent. Africa is still lying ready for us it is our duty to take it. It is our duty to seize every opportunity of acquiring more territory and we should keep this one idea steadily before our eyes that more territory simply means more of the Anglo-Saxon race more of the best the most human, most honourable race the world possesses.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r>
              <a:tr h="2530200">
                <a:tc gridSpan="2" vMerge="1"/>
                <a:tc hMerge="1" vMerge="1"/>
              </a:tr>
            </a:tbl>
          </a:graphicData>
        </a:graphic>
      </p:graphicFrame>
      <p:pic>
        <p:nvPicPr>
          <p:cNvPr id="139" name="Google Shape;139;p28"/>
          <p:cNvPicPr preferRelativeResize="0"/>
          <p:nvPr/>
        </p:nvPicPr>
        <p:blipFill>
          <a:blip r:embed="rId5">
            <a:alphaModFix/>
          </a:blip>
          <a:stretch>
            <a:fillRect/>
          </a:stretch>
        </p:blipFill>
        <p:spPr>
          <a:xfrm>
            <a:off x="381550" y="1541025"/>
            <a:ext cx="3057904" cy="3411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5" name="Google Shape;145;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6" name="Google Shape;146;p29"/>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147" name="Google Shape;147;p29"/>
          <p:cNvGraphicFramePr/>
          <p:nvPr/>
        </p:nvGraphicFramePr>
        <p:xfrm>
          <a:off x="469041" y="1628625"/>
          <a:ext cx="3000000" cy="3000000"/>
        </p:xfrm>
        <a:graphic>
          <a:graphicData uri="http://schemas.openxmlformats.org/drawingml/2006/table">
            <a:tbl>
              <a:tblPr>
                <a:noFill/>
                <a:tableStyleId>{D51BE282-9082-47D2-BE91-FE34D21E175A}</a:tableStyleId>
              </a:tblPr>
              <a:tblGrid>
                <a:gridCol w="704000"/>
                <a:gridCol w="516275"/>
                <a:gridCol w="902625"/>
              </a:tblGrid>
              <a:tr h="265977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4: “Commemorating the First National Census,” </a:t>
                      </a:r>
                      <a:r>
                        <a:rPr i="1" lang="en" sz="1200">
                          <a:solidFill>
                            <a:schemeClr val="dk1"/>
                          </a:solidFill>
                          <a:latin typeface="Halant"/>
                          <a:ea typeface="Halant"/>
                          <a:cs typeface="Halant"/>
                          <a:sym typeface="Halant"/>
                        </a:rPr>
                        <a:t>East Asia Image Collection at Lafayette College</a:t>
                      </a:r>
                      <a:r>
                        <a:rPr lang="en" sz="1200">
                          <a:solidFill>
                            <a:schemeClr val="dk1"/>
                          </a:solidFill>
                          <a:latin typeface="Halant"/>
                          <a:ea typeface="Halant"/>
                          <a:cs typeface="Halant"/>
                          <a:sym typeface="Halant"/>
                        </a:rPr>
                        <a:t>, October 1, 1920.</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Description: The card depicts the geographical reach and ethnic diversity of “Dai Nihon Teikoku” (Great Japanese Empire) by showing all areas under Japanese administration as “red” territories surrounded by peoples in a variety of folk costumes.</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148" name="Google Shape;148;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9" name="Google Shape;149;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0" name="Google Shape;150;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1" name="Google Shape;151;p29"/>
          <p:cNvGraphicFramePr/>
          <p:nvPr/>
        </p:nvGraphicFramePr>
        <p:xfrm>
          <a:off x="469041" y="4448035"/>
          <a:ext cx="3000000" cy="3000000"/>
        </p:xfrm>
        <a:graphic>
          <a:graphicData uri="http://schemas.openxmlformats.org/drawingml/2006/table">
            <a:tbl>
              <a:tblPr>
                <a:noFill/>
                <a:tableStyleId>{D51BE282-9082-47D2-BE91-FE34D21E175A}</a:tableStyleId>
              </a:tblPr>
              <a:tblGrid>
                <a:gridCol w="2266425"/>
                <a:gridCol w="1662050"/>
                <a:gridCol w="2905850"/>
              </a:tblGrid>
              <a:tr h="387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5: Christopher Szpilman, “Between Pan-Asianism and Nationalism: Mitsukawa Kametarō and his campaign to reform Japan and liberate Asia,” in </a:t>
                      </a:r>
                      <a:r>
                        <a:rPr i="1" lang="en" sz="1200">
                          <a:solidFill>
                            <a:schemeClr val="dk1"/>
                          </a:solidFill>
                          <a:latin typeface="Halant"/>
                          <a:ea typeface="Halant"/>
                          <a:cs typeface="Halant"/>
                          <a:sym typeface="Halant"/>
                        </a:rPr>
                        <a:t>Pan-Asianism in Modern Japanese History</a:t>
                      </a:r>
                      <a:r>
                        <a:rPr lang="en" sz="1200">
                          <a:solidFill>
                            <a:schemeClr val="dk1"/>
                          </a:solidFill>
                          <a:latin typeface="Halant"/>
                          <a:ea typeface="Halant"/>
                          <a:cs typeface="Halant"/>
                          <a:sym typeface="Halant"/>
                        </a:rPr>
                        <a:t>, eds. Sven Saaler and J. Victor Koschmann, 2007.</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28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Japanese Pan-Asianism was a contradictory doctrine. It aimed to bring eternal peace to Asia, yet was discredited by its war-time association with Japanese militarism and aggression. It was anti-Western, but was partly inspired by Western writings. Though it proclaimed egalitarian Asian brotherhood, it insisted on Japanese superiority….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Mitsukawa’s culturalist emphasis often gave way to a stress on the geopolitical and economic aspects of Pan-Asianism….Asian countries, he lamented, were helpless to resist the inexorable advance of Western imperialism on their own. The former great powers, “Turkey and China, though nominally independent, are shadows of their former selves.”Britain had already annexed the Malay Peninsula and France Laos; both powers were now encroaching on Siam from east and west. The few independent Asian states, he warned, would lose their freedom unless Japan intervened to help them….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Without concrete help from Japan, these stirrings of Asian nationalism were ultimately doomed to failure. Asians could not possibly win independence on their own. The rot of their spiritual decline had gone too far. Japan, he concluded as early as in 1922, was their only hope: “Only Japan could liberate Asia.”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Mitsukawa advocated Japan’s continental mission that would bring freedom, an abstract ideal, to the oppressed nations of Asia, while bestowing upon Japan concrete benefits such as access to natural resources.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530200">
                <a:tc gridSpan="3" vMerge="1"/>
                <a:tc hMerge="1" vMerge="1"/>
                <a:tc hMerge="1" vMerge="1"/>
              </a:tr>
            </a:tbl>
          </a:graphicData>
        </a:graphic>
      </p:graphicFrame>
      <p:pic>
        <p:nvPicPr>
          <p:cNvPr id="152" name="Google Shape;152;p29"/>
          <p:cNvPicPr preferRelativeResize="0"/>
          <p:nvPr/>
        </p:nvPicPr>
        <p:blipFill>
          <a:blip r:embed="rId5">
            <a:alphaModFix/>
          </a:blip>
          <a:stretch>
            <a:fillRect/>
          </a:stretch>
        </p:blipFill>
        <p:spPr>
          <a:xfrm>
            <a:off x="2688650" y="1629625"/>
            <a:ext cx="4169349" cy="26587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58" name="Google Shape;15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9" name="Google Shape;159;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0" name="Google Shape;16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2" name="Google Shape;162;p30"/>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Civilizing Mission, Economic Gains, or Political Power &amp; Nationalism.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63" name="Google Shape;163;p30"/>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and Justifications of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64" name="Google Shape;164;p30"/>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cause/justification of Imperialism was ____________________.</a:t>
            </a:r>
            <a:endParaRPr b="1" sz="1300">
              <a:latin typeface="Inter"/>
              <a:ea typeface="Inter"/>
              <a:cs typeface="Inter"/>
              <a:sym typeface="Inter"/>
            </a:endParaRPr>
          </a:p>
        </p:txBody>
      </p:sp>
      <p:pic>
        <p:nvPicPr>
          <p:cNvPr id="165" name="Google Shape;165;p30"/>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66" name="Google Shape;166;p30"/>
          <p:cNvGraphicFramePr/>
          <p:nvPr/>
        </p:nvGraphicFramePr>
        <p:xfrm>
          <a:off x="469250" y="4116400"/>
          <a:ext cx="3000000" cy="3000000"/>
        </p:xfrm>
        <a:graphic>
          <a:graphicData uri="http://schemas.openxmlformats.org/drawingml/2006/table">
            <a:tbl>
              <a:tblPr>
                <a:noFill/>
                <a:tableStyleId>{8898021A-5965-4463-9AFD-9FE2440D2660}</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67" name="Google Shape;167;p30"/>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8" name="Google Shape;168;p30"/>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69" name="Google Shape;169;p30"/>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1"/>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Motivations &amp; Justifications of Imperialism Student Worksheet</a:t>
            </a:r>
            <a:endParaRPr sz="1900">
              <a:latin typeface="Halant"/>
              <a:ea typeface="Halant"/>
              <a:cs typeface="Halant"/>
              <a:sym typeface="Halant"/>
            </a:endParaRPr>
          </a:p>
        </p:txBody>
      </p:sp>
      <p:pic>
        <p:nvPicPr>
          <p:cNvPr id="175" name="Google Shape;175;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6" name="Google Shape;17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1"/>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motivation or justification of Imperialism?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78" name="Google Shape;178;p31"/>
          <p:cNvGraphicFramePr/>
          <p:nvPr/>
        </p:nvGraphicFramePr>
        <p:xfrm>
          <a:off x="983050" y="1361875"/>
          <a:ext cx="3000000" cy="3000000"/>
        </p:xfrm>
        <a:graphic>
          <a:graphicData uri="http://schemas.openxmlformats.org/drawingml/2006/table">
            <a:tbl>
              <a:tblPr>
                <a:noFill/>
                <a:tableStyleId>{8898021A-5965-4463-9AFD-9FE2440D2660}</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251425">
                <a:tc>
                  <a:txBody>
                    <a:bodyPr/>
                    <a:lstStyle/>
                    <a:p>
                      <a:pPr indent="0" lvl="0" marL="0" rtl="0" algn="ctr">
                        <a:spcBef>
                          <a:spcPts val="0"/>
                        </a:spcBef>
                        <a:spcAft>
                          <a:spcPts val="0"/>
                        </a:spcAft>
                        <a:buNone/>
                      </a:pPr>
                      <a:r>
                        <a:rPr b="1" lang="en" sz="1200">
                          <a:latin typeface="Inter"/>
                          <a:ea typeface="Inter"/>
                          <a:cs typeface="Inter"/>
                          <a:sym typeface="Inter"/>
                        </a:rPr>
                        <a:t>Civilizing Mission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Economic Gains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Political Power &amp; 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pic>
        <p:nvPicPr>
          <p:cNvPr id="183" name="Google Shape;183;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4" name="Google Shape;184;p32"/>
          <p:cNvSpPr txBox="1"/>
          <p:nvPr/>
        </p:nvSpPr>
        <p:spPr>
          <a:xfrm>
            <a:off x="731000" y="11215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was the most significant cause and/or justification of imperialism?</a:t>
            </a:r>
            <a:endParaRPr b="1" i="1" sz="1700">
              <a:solidFill>
                <a:schemeClr val="dk1"/>
              </a:solidFill>
              <a:latin typeface="Inter"/>
              <a:ea typeface="Inter"/>
              <a:cs typeface="Inter"/>
              <a:sym typeface="Inter"/>
            </a:endParaRPr>
          </a:p>
        </p:txBody>
      </p:sp>
      <p:sp>
        <p:nvSpPr>
          <p:cNvPr id="185" name="Google Shape;185;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6" name="Google Shape;186;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7" name="Google Shape;187;p32"/>
          <p:cNvSpPr txBox="1"/>
          <p:nvPr/>
        </p:nvSpPr>
        <p:spPr>
          <a:xfrm>
            <a:off x="455300" y="23426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Final Verdict questions below.</a:t>
            </a:r>
            <a:endParaRPr>
              <a:solidFill>
                <a:schemeClr val="dk1"/>
              </a:solidFill>
              <a:latin typeface="Halant"/>
              <a:ea typeface="Halant"/>
              <a:cs typeface="Halant"/>
              <a:sym typeface="Halant"/>
            </a:endParaRPr>
          </a:p>
        </p:txBody>
      </p:sp>
      <p:sp>
        <p:nvSpPr>
          <p:cNvPr id="188" name="Google Shape;188;p32"/>
          <p:cNvSpPr txBox="1"/>
          <p:nvPr/>
        </p:nvSpPr>
        <p:spPr>
          <a:xfrm>
            <a:off x="520000" y="2843400"/>
            <a:ext cx="6861900" cy="1464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a      next to the cause/justification you believe is the most significant. </a:t>
            </a:r>
            <a:endParaRPr i="1" sz="1200">
              <a:solidFill>
                <a:schemeClr val="dk1"/>
              </a:solidFill>
              <a:latin typeface="Inter"/>
              <a:ea typeface="Inter"/>
              <a:cs typeface="Inter"/>
              <a:sym typeface="Inter"/>
            </a:endParaRPr>
          </a:p>
          <a:p>
            <a:pPr indent="0" lvl="0" marL="0" rtl="0" algn="l">
              <a:spcBef>
                <a:spcPts val="1000"/>
              </a:spcBef>
              <a:spcAft>
                <a:spcPts val="0"/>
              </a:spcAft>
              <a:buNone/>
            </a:pPr>
            <a:r>
              <a:t/>
            </a:r>
            <a:endParaRPr i="1" sz="1200">
              <a:solidFill>
                <a:schemeClr val="dk1"/>
              </a:solidFill>
              <a:latin typeface="Inter"/>
              <a:ea typeface="Inter"/>
              <a:cs typeface="Inter"/>
              <a:sym typeface="Inter"/>
            </a:endParaRPr>
          </a:p>
          <a:p>
            <a:pPr indent="0" lvl="0" marL="0" rtl="0" algn="ctr">
              <a:spcBef>
                <a:spcPts val="1000"/>
              </a:spcBef>
              <a:spcAft>
                <a:spcPts val="0"/>
              </a:spcAft>
              <a:buNone/>
            </a:pPr>
            <a:r>
              <a:rPr b="1" lang="en">
                <a:solidFill>
                  <a:schemeClr val="dk1"/>
                </a:solidFill>
                <a:latin typeface="Inter"/>
                <a:ea typeface="Inter"/>
                <a:cs typeface="Inter"/>
                <a:sym typeface="Inter"/>
              </a:rPr>
              <a:t>⬜ Civilizing Mission   ⬜ Economic Gains   ⬜ Political Power &amp; Nationalism</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89" name="Google Shape;189;p32"/>
          <p:cNvSpPr txBox="1"/>
          <p:nvPr/>
        </p:nvSpPr>
        <p:spPr>
          <a:xfrm>
            <a:off x="520000" y="4453975"/>
            <a:ext cx="6861900" cy="18567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Explain why you made your choice. What evidence convinced you the most?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90" name="Google Shape;190;p32"/>
          <p:cNvSpPr txBox="1"/>
          <p:nvPr/>
        </p:nvSpPr>
        <p:spPr>
          <a:xfrm>
            <a:off x="520000" y="6439250"/>
            <a:ext cx="6861900" cy="19947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Why can people look at the same evidence and yet, come to different conclusions?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91" name="Google Shape;191;p32"/>
          <p:cNvSpPr/>
          <p:nvPr/>
        </p:nvSpPr>
        <p:spPr>
          <a:xfrm>
            <a:off x="1601775" y="2920500"/>
            <a:ext cx="224700" cy="2364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2" name="Google Shape;192;p32"/>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7: Transforming Societies - Imperialism &amp; Resistance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93" name="Google Shape;193;p32"/>
          <p:cNvPicPr preferRelativeResize="0"/>
          <p:nvPr/>
        </p:nvPicPr>
        <p:blipFill>
          <a:blip r:embed="rId4">
            <a:alphaModFix/>
          </a:blip>
          <a:stretch>
            <a:fillRect/>
          </a:stretch>
        </p:blipFill>
        <p:spPr>
          <a:xfrm>
            <a:off x="216272" y="230997"/>
            <a:ext cx="630865" cy="2616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